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51" r:id="rId4"/>
    <p:sldId id="367" r:id="rId5"/>
    <p:sldId id="379" r:id="rId6"/>
    <p:sldId id="375" r:id="rId7"/>
    <p:sldId id="376" r:id="rId8"/>
    <p:sldId id="380" r:id="rId9"/>
    <p:sldId id="377" r:id="rId10"/>
    <p:sldId id="368" r:id="rId11"/>
    <p:sldId id="378" r:id="rId12"/>
    <p:sldId id="371" r:id="rId13"/>
    <p:sldId id="372" r:id="rId14"/>
    <p:sldId id="370" r:id="rId15"/>
    <p:sldId id="374" r:id="rId16"/>
    <p:sldId id="373" r:id="rId17"/>
    <p:sldId id="369" r:id="rId18"/>
    <p:sldId id="381" r:id="rId19"/>
    <p:sldId id="28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" userDrawn="1">
          <p15:clr>
            <a:srgbClr val="A4A3A4"/>
          </p15:clr>
        </p15:guide>
        <p15:guide id="2" pos="30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0CE"/>
    <a:srgbClr val="FF0000"/>
    <a:srgbClr val="0000FF"/>
    <a:srgbClr val="15ABDE"/>
    <a:srgbClr val="00B3E1"/>
    <a:srgbClr val="14A4DC"/>
    <a:srgbClr val="C3C8C8"/>
    <a:srgbClr val="4D4D4F"/>
    <a:srgbClr val="3C3C3E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86293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1016" y="192"/>
      </p:cViewPr>
      <p:guideLst>
        <p:guide orient="horz" pos="1331"/>
        <p:guide pos="3095"/>
      </p:guideLst>
    </p:cSldViewPr>
  </p:slideViewPr>
  <p:outlineViewPr>
    <p:cViewPr>
      <p:scale>
        <a:sx n="33" d="100"/>
        <a:sy n="33" d="100"/>
      </p:scale>
      <p:origin x="0" y="-8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838-9062-7645-8E88-AA6E875A6772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9942-14C4-2747-B19C-025F6D55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4B76-1A76-CF4E-ADA0-7DC501C890B1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90AE-E777-034B-8BC0-E7D11A2C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2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2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48911"/>
            <a:ext cx="9144000" cy="686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1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head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3952" y="280041"/>
            <a:ext cx="8399371" cy="330760"/>
          </a:xfrm>
        </p:spPr>
        <p:txBody>
          <a:bodyPr lIns="0" anchor="t">
            <a:noAutofit/>
          </a:bodyPr>
          <a:lstStyle>
            <a:lvl1pPr marL="0" indent="0">
              <a:lnSpc>
                <a:spcPts val="1800"/>
              </a:lnSpc>
              <a:buNone/>
              <a:defRPr sz="1600" b="0" i="0" cap="all">
                <a:solidFill>
                  <a:schemeClr val="tx1"/>
                </a:solidFill>
                <a:latin typeface="Bryant Pro Medium"/>
                <a:cs typeface="Bryant Pro Medium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 dirty="0"/>
              <a:t>Click to edit sub head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3951" y="741467"/>
            <a:ext cx="8399371" cy="408909"/>
          </a:xfrm>
        </p:spPr>
        <p:txBody>
          <a:bodyPr lIns="0"/>
          <a:lstStyle>
            <a:lvl1pPr marL="0" indent="0">
              <a:buNone/>
              <a:defRPr sz="2300" b="0" i="0" cap="all">
                <a:solidFill>
                  <a:schemeClr val="tx2"/>
                </a:solidFill>
                <a:latin typeface="Bryant Pro Medium"/>
                <a:cs typeface="Bryant Pro Medium"/>
              </a:defRPr>
            </a:lvl1pPr>
          </a:lstStyle>
          <a:p>
            <a:pPr lvl="0"/>
            <a:r>
              <a:rPr lang="en-AU" dirty="0"/>
              <a:t>CLICK TO ADD HEAD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3951" y="1260988"/>
            <a:ext cx="8591550" cy="33773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6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AU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NZ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/>
              <a:pPr/>
              <a:t>‹#›</a:t>
            </a:fld>
            <a:endParaRPr lang="en-US" sz="700"/>
          </a:p>
        </p:txBody>
      </p:sp>
      <p:pic>
        <p:nvPicPr>
          <p:cNvPr id="11" name="Picture 33" descr="REANNZ_logo_RGB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4" y="4722815"/>
            <a:ext cx="69215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876300" y="4757740"/>
            <a:ext cx="4743451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REANNZ Lunch ‘19 </a:t>
            </a:r>
            <a:r>
              <a:rPr lang="mr-IN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–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Ansible at REANNZ</a:t>
            </a:r>
            <a:endParaRPr lang="en-US" sz="700" dirty="0">
              <a:solidFill>
                <a:srgbClr val="3C3C3E"/>
              </a:solidFill>
              <a:latin typeface="DINPro-Light"/>
              <a:cs typeface="DINPro-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364" y="4679950"/>
            <a:ext cx="8423275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Bryant Pro Medium"/>
          <a:ea typeface="+mj-ea"/>
          <a:cs typeface="Bryant Pro Medium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INPro-Light"/>
          <a:ea typeface="+mn-ea"/>
          <a:cs typeface="DINPro-Light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INPro-Light"/>
          <a:ea typeface="+mn-ea"/>
          <a:cs typeface="DINPro-Light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INPro-Light"/>
          <a:ea typeface="+mn-ea"/>
          <a:cs typeface="DINPro-Light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3iv6ABEb3yU?utm_source=unsplash&amp;utm_medium=referral&amp;utm_content=creditCopyTex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cogs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search/photos/cogs?utm_source=unsplash&amp;utm_medium=referral&amp;utm_content=creditCopyText" TargetMode="External"/><Relationship Id="rId5" Type="http://schemas.openxmlformats.org/officeDocument/2006/relationships/hyperlink" Target="https://unsplash.com/photos/3iv6ABEb3yU?utm_source=unsplash&amp;utm_medium=referral&amp;utm_content=creditCopyText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95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Ansible Best practice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Ansible Best Practice Documents – Use Them!</a:t>
            </a:r>
          </a:p>
          <a:p>
            <a:r>
              <a:rPr lang="en-AU" dirty="0"/>
              <a:t>Setting Variables</a:t>
            </a:r>
          </a:p>
          <a:p>
            <a:pPr lvl="1"/>
            <a:r>
              <a:rPr lang="en-AU" dirty="0"/>
              <a:t>At last count, there’s 22 places to set variables. Don’t use them all</a:t>
            </a:r>
          </a:p>
          <a:p>
            <a:r>
              <a:rPr lang="en-AU" dirty="0"/>
              <a:t>Secrets Management – Ansible Vault</a:t>
            </a:r>
          </a:p>
          <a:p>
            <a:pPr lvl="1"/>
            <a:r>
              <a:rPr lang="en-AU" dirty="0"/>
              <a:t>Now can use multiple vaults with different passwords </a:t>
            </a:r>
          </a:p>
        </p:txBody>
      </p:sp>
    </p:spTree>
    <p:extLst>
      <p:ext uri="{BB962C8B-B14F-4D97-AF65-F5344CB8AC3E}">
        <p14:creationId xmlns:p14="http://schemas.microsoft.com/office/powerpoint/2010/main" val="310658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Software ecology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GIT / GOGS</a:t>
            </a:r>
          </a:p>
          <a:p>
            <a:r>
              <a:rPr lang="en-AU" dirty="0"/>
              <a:t>SSH</a:t>
            </a:r>
          </a:p>
          <a:p>
            <a:r>
              <a:rPr lang="en-AU" dirty="0"/>
              <a:t>Foreman</a:t>
            </a:r>
          </a:p>
          <a:p>
            <a:r>
              <a:rPr lang="en-AU" dirty="0"/>
              <a:t>Slack</a:t>
            </a:r>
          </a:p>
        </p:txBody>
      </p:sp>
    </p:spTree>
    <p:extLst>
      <p:ext uri="{BB962C8B-B14F-4D97-AF65-F5344CB8AC3E}">
        <p14:creationId xmlns:p14="http://schemas.microsoft.com/office/powerpoint/2010/main" val="215161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build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5B46A1-EF39-0145-B582-BC98C346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78978"/>
              </p:ext>
            </p:extLst>
          </p:nvPr>
        </p:nvGraphicFramePr>
        <p:xfrm>
          <a:off x="353951" y="1281042"/>
          <a:ext cx="8591550" cy="3357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673854316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40576992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3533049065"/>
                    </a:ext>
                  </a:extLst>
                </a:gridCol>
              </a:tblGrid>
              <a:tr h="671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”Hardware”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23917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Standard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67002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Exotic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Linux 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71069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VMware Guests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12648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LXC Guests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Golden Image*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7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6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Reusable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Backend Agnostic</a:t>
            </a:r>
          </a:p>
          <a:p>
            <a:pPr lvl="1"/>
            <a:r>
              <a:rPr lang="en-AU" dirty="0"/>
              <a:t>There’s no change in code from VMware to LXC</a:t>
            </a:r>
          </a:p>
          <a:p>
            <a:pPr lvl="1"/>
            <a:r>
              <a:rPr lang="en-AU" dirty="0"/>
              <a:t>The same code can be used if we migrate to a public cloud</a:t>
            </a:r>
          </a:p>
          <a:p>
            <a:r>
              <a:rPr lang="en-AU" dirty="0"/>
              <a:t>Proof Of Concept Tuakiri Migration Into VMware</a:t>
            </a:r>
          </a:p>
          <a:p>
            <a:pPr lvl="1"/>
            <a:r>
              <a:rPr lang="en-AU" dirty="0"/>
              <a:t>Stack of services, with multiple release environments</a:t>
            </a:r>
          </a:p>
          <a:p>
            <a:pPr lvl="1"/>
            <a:r>
              <a:rPr lang="en-AU" dirty="0"/>
              <a:t>Lends itself particularly well to Ansible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21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Success stories – Fleet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~160 Systems Baselined, Patched, and Rebooted each week</a:t>
            </a:r>
          </a:p>
          <a:p>
            <a:pPr lvl="1"/>
            <a:r>
              <a:rPr lang="en-AU" dirty="0"/>
              <a:t>~50 OOB / perfSONAR servers</a:t>
            </a:r>
          </a:p>
          <a:p>
            <a:pPr lvl="1"/>
            <a:r>
              <a:rPr lang="en-AU" dirty="0"/>
              <a:t>~10 other hardware servers</a:t>
            </a:r>
          </a:p>
          <a:p>
            <a:pPr lvl="1"/>
            <a:r>
              <a:rPr lang="en-AU" dirty="0"/>
              <a:t>~60 VMware guests</a:t>
            </a:r>
          </a:p>
          <a:p>
            <a:pPr lvl="1"/>
            <a:r>
              <a:rPr lang="en-AU" dirty="0"/>
              <a:t>~25 LXC guests</a:t>
            </a:r>
          </a:p>
          <a:p>
            <a:r>
              <a:rPr lang="en-AU" dirty="0"/>
              <a:t>Full patch and baseline run takes ~2-3 hours, with 1 hour of artificial pacing delay included. Reboots take 2 hours with pacing</a:t>
            </a:r>
          </a:p>
          <a:p>
            <a:r>
              <a:rPr lang="en-AU" dirty="0"/>
              <a:t>Could probably be scheduled to run without supervision now</a:t>
            </a:r>
          </a:p>
        </p:txBody>
      </p:sp>
    </p:spTree>
    <p:extLst>
      <p:ext uri="{BB962C8B-B14F-4D97-AF65-F5344CB8AC3E}">
        <p14:creationId xmlns:p14="http://schemas.microsoft.com/office/powerpoint/2010/main" val="263343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Success stories – Remote build/configuration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Distance is not a problem</a:t>
            </a:r>
          </a:p>
          <a:p>
            <a:r>
              <a:rPr lang="en-AU" dirty="0"/>
              <a:t>27 </a:t>
            </a:r>
            <a:r>
              <a:rPr lang="en-AU" dirty="0" err="1"/>
              <a:t>PoPs</a:t>
            </a:r>
            <a:r>
              <a:rPr lang="en-AU" dirty="0"/>
              <a:t> around New Zealand, Sydney, Portland, and Seattle</a:t>
            </a:r>
          </a:p>
          <a:p>
            <a:r>
              <a:rPr lang="en-AU" dirty="0"/>
              <a:t>Hardware installed to overseas </a:t>
            </a:r>
            <a:r>
              <a:rPr lang="en-AU" dirty="0" err="1"/>
              <a:t>PoPs</a:t>
            </a:r>
            <a:r>
              <a:rPr lang="en-AU" dirty="0"/>
              <a:t>, then imaged remotely</a:t>
            </a:r>
          </a:p>
          <a:p>
            <a:r>
              <a:rPr lang="en-AU" dirty="0"/>
              <a:t>Systems managed in exactly the same way as local systems</a:t>
            </a:r>
          </a:p>
        </p:txBody>
      </p:sp>
    </p:spTree>
    <p:extLst>
      <p:ext uri="{BB962C8B-B14F-4D97-AF65-F5344CB8AC3E}">
        <p14:creationId xmlns:p14="http://schemas.microsoft.com/office/powerpoint/2010/main" val="184668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Paths not taken (Yet)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Ansible Tower / AWX</a:t>
            </a:r>
          </a:p>
          <a:p>
            <a:r>
              <a:rPr lang="en-AU" dirty="0"/>
              <a:t>CI / CD Stack</a:t>
            </a:r>
          </a:p>
          <a:p>
            <a:r>
              <a:rPr lang="en-AU" dirty="0"/>
              <a:t>Autoscaling</a:t>
            </a:r>
          </a:p>
          <a:p>
            <a:r>
              <a:rPr lang="en-AU" dirty="0"/>
              <a:t>Universal Playbooks – Ubuntu only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94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What’s next?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Migration to Ubuntu 18.04 LTS</a:t>
            </a:r>
          </a:p>
          <a:p>
            <a:pPr lvl="1"/>
            <a:r>
              <a:rPr lang="en-AU" dirty="0" err="1"/>
              <a:t>systemd</a:t>
            </a:r>
            <a:endParaRPr lang="en-AU" dirty="0"/>
          </a:p>
          <a:p>
            <a:r>
              <a:rPr lang="en-AU" dirty="0"/>
              <a:t>Retirement of last remaining pre Ansible servers</a:t>
            </a:r>
          </a:p>
          <a:p>
            <a:r>
              <a:rPr lang="en-AU" dirty="0"/>
              <a:t>Public Cloud - if required</a:t>
            </a:r>
          </a:p>
        </p:txBody>
      </p:sp>
    </p:spTree>
    <p:extLst>
      <p:ext uri="{BB962C8B-B14F-4D97-AF65-F5344CB8AC3E}">
        <p14:creationId xmlns:p14="http://schemas.microsoft.com/office/powerpoint/2010/main" val="222639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CE007-82E7-A143-806D-41625646853E}"/>
              </a:ext>
            </a:extLst>
          </p:cNvPr>
          <p:cNvSpPr txBox="1"/>
          <p:nvPr/>
        </p:nvSpPr>
        <p:spPr>
          <a:xfrm>
            <a:off x="1869897" y="400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1AEF0-F93D-724C-8344-EFAF26A33BDB}"/>
              </a:ext>
            </a:extLst>
          </p:cNvPr>
          <p:cNvSpPr txBox="1"/>
          <p:nvPr/>
        </p:nvSpPr>
        <p:spPr>
          <a:xfrm>
            <a:off x="5583832" y="4217367"/>
            <a:ext cx="316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 by 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 sz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on 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C36E9-EFB2-254E-9D7C-FFA0DC45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1073" y="0"/>
            <a:ext cx="7722927" cy="523702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0" y="-9829"/>
            <a:ext cx="7141419" cy="523702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rgbClr val="15ABDE"/>
          </a:solidFill>
          <a:ln>
            <a:solidFill>
              <a:srgbClr val="14A4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yant Pro Medium"/>
              <a:cs typeface="Bryant Pro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272" y="1599824"/>
            <a:ext cx="5741896" cy="159566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algn="l" defTabSz="4572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600" kern="1200" cap="all">
                <a:solidFill>
                  <a:schemeClr val="bg1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latin typeface="Bryant Pro Medium"/>
                <a:cs typeface="Bryant Pro Medium"/>
              </a:rPr>
              <a:t>Ansible at REANNZ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Bryant Pro Medium"/>
                <a:cs typeface="Bryant Pro Medium"/>
              </a:rPr>
              <a:t>Finding a middle path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4272" y="3722436"/>
            <a:ext cx="5623640" cy="9581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Font typeface="Arial"/>
              <a:buNone/>
              <a:defRPr sz="2600" kern="1200" cap="all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latin typeface="Bryant Pro Medium"/>
                <a:cs typeface="Bryant Pro Medium"/>
              </a:rPr>
              <a:t>Paul Gunn</a:t>
            </a:r>
          </a:p>
          <a:p>
            <a:r>
              <a:rPr lang="en-AU" sz="2000" cap="none" dirty="0" err="1">
                <a:latin typeface="Bryant Pro Medium"/>
                <a:cs typeface="Bryant Pro Medium"/>
              </a:rPr>
              <a:t>paul.gunn@reannz.co.nz</a:t>
            </a:r>
            <a:endParaRPr lang="en-US" sz="2000" cap="none" dirty="0">
              <a:latin typeface="Bryant Pro Medium"/>
              <a:cs typeface="Bryant Pro Medium"/>
            </a:endParaRPr>
          </a:p>
        </p:txBody>
      </p:sp>
      <p:pic>
        <p:nvPicPr>
          <p:cNvPr id="9" name="Picture 8" descr="REANNZ_logo_NZ white_RGB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25" y="4474039"/>
            <a:ext cx="1259840" cy="52578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357855" y="720669"/>
            <a:ext cx="2699977" cy="273844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cap="all" dirty="0" err="1">
                <a:latin typeface="Bryant Pro Medium"/>
                <a:cs typeface="Bryant Pro Medium"/>
              </a:rPr>
              <a:t>Reannz</a:t>
            </a:r>
            <a:r>
              <a:rPr lang="en-US" sz="1100" cap="all" dirty="0">
                <a:latin typeface="Bryant Pro Medium"/>
                <a:cs typeface="Bryant Pro Medium"/>
              </a:rPr>
              <a:t> lunch ‘19 </a:t>
            </a:r>
            <a:r>
              <a:rPr lang="mr-IN" sz="1100" cap="all" dirty="0">
                <a:latin typeface="Bryant Pro Medium"/>
                <a:cs typeface="Bryant Pro Medium"/>
              </a:rPr>
              <a:t>–</a:t>
            </a:r>
            <a:r>
              <a:rPr lang="en-US" sz="1100" cap="all" dirty="0">
                <a:latin typeface="Bryant Pro Medium"/>
                <a:cs typeface="Bryant Pro Medium"/>
              </a:rPr>
              <a:t> 15th may 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5A11E-5264-784C-A9AC-9BBB34AFE197}"/>
              </a:ext>
            </a:extLst>
          </p:cNvPr>
          <p:cNvSpPr txBox="1"/>
          <p:nvPr/>
        </p:nvSpPr>
        <p:spPr>
          <a:xfrm>
            <a:off x="7571855" y="4892097"/>
            <a:ext cx="1548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/>
              <a:t>Photo by </a:t>
            </a:r>
            <a:r>
              <a:rPr lang="en-NZ" sz="800" dirty="0">
                <a:hlinkClick r:id="rId5"/>
              </a:rPr>
              <a:t>bert sz</a:t>
            </a:r>
            <a:r>
              <a:rPr lang="en-NZ" sz="800" dirty="0"/>
              <a:t> on </a:t>
            </a:r>
            <a:r>
              <a:rPr lang="en-NZ" sz="800" dirty="0">
                <a:hlinkClick r:id="rId6"/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468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Ansible at reannz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Material Covered</a:t>
            </a:r>
          </a:p>
          <a:p>
            <a:r>
              <a:rPr lang="en-AU" dirty="0"/>
              <a:t>Initial State</a:t>
            </a:r>
          </a:p>
          <a:p>
            <a:r>
              <a:rPr lang="en-AU" dirty="0"/>
              <a:t>First Steps</a:t>
            </a:r>
          </a:p>
          <a:p>
            <a:r>
              <a:rPr lang="en-AU" dirty="0"/>
              <a:t>Configuration</a:t>
            </a:r>
          </a:p>
          <a:p>
            <a:r>
              <a:rPr lang="en-AU" dirty="0"/>
              <a:t>Deployment</a:t>
            </a:r>
          </a:p>
          <a:p>
            <a:r>
              <a:rPr lang="en-AU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43663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Where were you in 2016?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Systems</a:t>
            </a:r>
          </a:p>
          <a:p>
            <a:pPr lvl="1"/>
            <a:r>
              <a:rPr lang="en-AU" dirty="0"/>
              <a:t>40 VMware guests across two data centres</a:t>
            </a:r>
          </a:p>
          <a:p>
            <a:pPr lvl="2"/>
            <a:r>
              <a:rPr lang="en-AU" dirty="0"/>
              <a:t>Based on a static Ubuntu 14.04 golden image</a:t>
            </a:r>
          </a:p>
          <a:p>
            <a:pPr lvl="1"/>
            <a:r>
              <a:rPr lang="en-AU" dirty="0"/>
              <a:t>30 Hardware OOB systems</a:t>
            </a:r>
          </a:p>
          <a:p>
            <a:pPr lvl="2"/>
            <a:r>
              <a:rPr lang="en-AU" dirty="0"/>
              <a:t>Based on a static Ubuntu 12.04 golden image</a:t>
            </a:r>
          </a:p>
          <a:p>
            <a:pPr lvl="1"/>
            <a:r>
              <a:rPr lang="en-AU" dirty="0"/>
              <a:t>4 Hardware systems</a:t>
            </a:r>
          </a:p>
          <a:p>
            <a:pPr lvl="2"/>
            <a:r>
              <a:rPr lang="en-AU" dirty="0"/>
              <a:t>Hand built on  Ubuntu 12.04</a:t>
            </a:r>
          </a:p>
          <a:p>
            <a:pPr lvl="1"/>
            <a:r>
              <a:rPr lang="en-AU" dirty="0"/>
              <a:t>10 Hardware perfSONAR appliances</a:t>
            </a:r>
          </a:p>
          <a:p>
            <a:pPr lvl="2"/>
            <a:r>
              <a:rPr lang="en-AU" dirty="0"/>
              <a:t>Build from perfSONAR ISO on Centos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82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Where were you in 2016?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System Management</a:t>
            </a:r>
          </a:p>
          <a:p>
            <a:pPr lvl="1"/>
            <a:r>
              <a:rPr lang="en-AU" dirty="0"/>
              <a:t>Partial Coverage by Salt</a:t>
            </a:r>
          </a:p>
          <a:p>
            <a:pPr lvl="2"/>
            <a:r>
              <a:rPr lang="en-AU" dirty="0"/>
              <a:t>Only covered some of the fleet</a:t>
            </a:r>
          </a:p>
          <a:p>
            <a:pPr lvl="2"/>
            <a:r>
              <a:rPr lang="en-AU" dirty="0"/>
              <a:t>Only covered user accounts and upgrades</a:t>
            </a:r>
          </a:p>
          <a:p>
            <a:pPr lvl="1"/>
            <a:r>
              <a:rPr lang="en-AU" dirty="0"/>
              <a:t>Couldn’t Build New Systems With It</a:t>
            </a:r>
          </a:p>
          <a:p>
            <a:pPr lvl="1"/>
            <a:r>
              <a:rPr lang="en-AU" dirty="0"/>
              <a:t>Didn’t Touch Hand Built Systems</a:t>
            </a:r>
          </a:p>
        </p:txBody>
      </p:sp>
    </p:spTree>
    <p:extLst>
      <p:ext uri="{BB962C8B-B14F-4D97-AF65-F5344CB8AC3E}">
        <p14:creationId xmlns:p14="http://schemas.microsoft.com/office/powerpoint/2010/main" val="106761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100% Coverage</a:t>
            </a:r>
          </a:p>
          <a:p>
            <a:r>
              <a:rPr lang="en-AU" dirty="0"/>
              <a:t>No Golden Images</a:t>
            </a:r>
          </a:p>
          <a:p>
            <a:r>
              <a:rPr lang="en-AU" dirty="0"/>
              <a:t>Agentless System</a:t>
            </a:r>
          </a:p>
          <a:p>
            <a:r>
              <a:rPr lang="en-AU" dirty="0"/>
              <a:t>Active Development</a:t>
            </a:r>
          </a:p>
          <a:p>
            <a:r>
              <a:rPr lang="en-AU" dirty="0"/>
              <a:t>Juniper 1</a:t>
            </a:r>
            <a:r>
              <a:rPr lang="en-AU" baseline="30000" dirty="0"/>
              <a:t>st</a:t>
            </a:r>
            <a:r>
              <a:rPr lang="en-AU" dirty="0"/>
              <a:t> Class Citizen</a:t>
            </a:r>
          </a:p>
          <a:p>
            <a:r>
              <a:rPr lang="en-AU" dirty="0"/>
              <a:t>”Cattle Not Pets”</a:t>
            </a:r>
          </a:p>
        </p:txBody>
      </p:sp>
    </p:spTree>
    <p:extLst>
      <p:ext uri="{BB962C8B-B14F-4D97-AF65-F5344CB8AC3E}">
        <p14:creationId xmlns:p14="http://schemas.microsoft.com/office/powerpoint/2010/main" val="47770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first deployments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What Should Be In Your Baseline?</a:t>
            </a:r>
          </a:p>
          <a:p>
            <a:pPr lvl="1"/>
            <a:r>
              <a:rPr lang="en-AU" dirty="0"/>
              <a:t>Accounts And Groups</a:t>
            </a:r>
          </a:p>
          <a:p>
            <a:pPr lvl="2"/>
            <a:r>
              <a:rPr lang="en-AU" dirty="0"/>
              <a:t>Add / Remove / Alert</a:t>
            </a:r>
          </a:p>
          <a:p>
            <a:pPr lvl="1"/>
            <a:r>
              <a:rPr lang="en-AU" dirty="0"/>
              <a:t>Firewalling</a:t>
            </a:r>
          </a:p>
          <a:p>
            <a:pPr lvl="2"/>
            <a:r>
              <a:rPr lang="en-AU" dirty="0" err="1"/>
              <a:t>Ooooo</a:t>
            </a:r>
            <a:r>
              <a:rPr lang="en-AU" dirty="0"/>
              <a:t>…. That gets hard quickly</a:t>
            </a:r>
          </a:p>
          <a:p>
            <a:pPr marL="914377" lvl="2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1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first deployments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Replacement OOB Systems</a:t>
            </a:r>
          </a:p>
          <a:p>
            <a:r>
              <a:rPr lang="en-AU" dirty="0"/>
              <a:t>~28 Sites</a:t>
            </a:r>
          </a:p>
          <a:p>
            <a:r>
              <a:rPr lang="en-AU" dirty="0"/>
              <a:t>Addressing Varies By Site, Otherwise ~Identical</a:t>
            </a:r>
          </a:p>
        </p:txBody>
      </p:sp>
    </p:spTree>
    <p:extLst>
      <p:ext uri="{BB962C8B-B14F-4D97-AF65-F5344CB8AC3E}">
        <p14:creationId xmlns:p14="http://schemas.microsoft.com/office/powerpoint/2010/main" val="267952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How far do you go in automating things?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What Do You Always Automate?</a:t>
            </a:r>
          </a:p>
          <a:p>
            <a:r>
              <a:rPr lang="en-AU" dirty="0"/>
              <a:t>What Do You Never Automate?</a:t>
            </a:r>
          </a:p>
          <a:p>
            <a:r>
              <a:rPr lang="en-AU" dirty="0"/>
              <a:t>What Falls In The Middle?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0F80C98D-0980-304B-B0B8-1040521D10D6}"/>
              </a:ext>
            </a:extLst>
          </p:cNvPr>
          <p:cNvSpPr/>
          <p:nvPr/>
        </p:nvSpPr>
        <p:spPr>
          <a:xfrm>
            <a:off x="374048" y="2869500"/>
            <a:ext cx="8399371" cy="1013012"/>
          </a:xfrm>
          <a:prstGeom prst="leftRightArrow">
            <a:avLst/>
          </a:prstGeom>
          <a:gradFill>
            <a:gsLst>
              <a:gs pos="0">
                <a:schemeClr val="tx2">
                  <a:shade val="30000"/>
                  <a:satMod val="115000"/>
                  <a:lumMod val="0"/>
                </a:schemeClr>
              </a:gs>
              <a:gs pos="50000">
                <a:schemeClr val="tx2">
                  <a:shade val="67500"/>
                  <a:satMod val="115000"/>
                  <a:lumMod val="100000"/>
                </a:schemeClr>
              </a:gs>
              <a:gs pos="100000">
                <a:schemeClr val="tx2">
                  <a:shade val="100000"/>
                  <a:satMod val="115000"/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526"/>
      </p:ext>
    </p:extLst>
  </p:cSld>
  <p:clrMapOvr>
    <a:masterClrMapping/>
  </p:clrMapOvr>
</p:sld>
</file>

<file path=ppt/theme/theme1.xml><?xml version="1.0" encoding="utf-8"?>
<a:theme xmlns:a="http://schemas.openxmlformats.org/drawingml/2006/main" name="REA THEME">
  <a:themeElements>
    <a:clrScheme name="REA RGB">
      <a:dk1>
        <a:srgbClr val="4B4B4A"/>
      </a:dk1>
      <a:lt1>
        <a:srgbClr val="FFFFFF"/>
      </a:lt1>
      <a:dk2>
        <a:srgbClr val="00B9E4"/>
      </a:dk2>
      <a:lt2>
        <a:srgbClr val="C3C8C8"/>
      </a:lt2>
      <a:accent1>
        <a:srgbClr val="4B4B4A"/>
      </a:accent1>
      <a:accent2>
        <a:srgbClr val="C3C6C8"/>
      </a:accent2>
      <a:accent3>
        <a:srgbClr val="00B9E4"/>
      </a:accent3>
      <a:accent4>
        <a:srgbClr val="19191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13392</TotalTime>
  <Words>539</Words>
  <Application>Microsoft Macintosh PowerPoint</Application>
  <PresentationFormat>On-screen Show (16:9)</PresentationFormat>
  <Paragraphs>144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Bryant Pro Medium</vt:lpstr>
      <vt:lpstr>Calibri</vt:lpstr>
      <vt:lpstr>DINPro-Light</vt:lpstr>
      <vt:lpstr>REA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Jamie Curtis</dc:creator>
  <cp:keywords/>
  <dc:description/>
  <cp:lastModifiedBy>Hannah Edwards</cp:lastModifiedBy>
  <cp:revision>389</cp:revision>
  <cp:lastPrinted>2017-09-05T05:27:26Z</cp:lastPrinted>
  <dcterms:created xsi:type="dcterms:W3CDTF">2015-05-24T05:30:03Z</dcterms:created>
  <dcterms:modified xsi:type="dcterms:W3CDTF">2019-05-15T04:27:10Z</dcterms:modified>
  <cp:category/>
</cp:coreProperties>
</file>